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91" r:id="rId3"/>
    <p:sldId id="300" r:id="rId4"/>
    <p:sldId id="304" r:id="rId5"/>
    <p:sldId id="303" r:id="rId6"/>
    <p:sldId id="302" r:id="rId7"/>
    <p:sldId id="301" r:id="rId8"/>
    <p:sldId id="297" r:id="rId9"/>
    <p:sldId id="262" r:id="rId10"/>
    <p:sldId id="307" r:id="rId11"/>
    <p:sldId id="309" r:id="rId12"/>
    <p:sldId id="311" r:id="rId13"/>
    <p:sldId id="306" r:id="rId14"/>
    <p:sldId id="312" r:id="rId15"/>
    <p:sldId id="313" r:id="rId16"/>
    <p:sldId id="314" r:id="rId17"/>
    <p:sldId id="31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82"/>
    <p:restoredTop sz="90516"/>
  </p:normalViewPr>
  <p:slideViewPr>
    <p:cSldViewPr snapToGrid="0" snapToObjects="1" showGuides="1">
      <p:cViewPr varScale="1">
        <p:scale>
          <a:sx n="84" d="100"/>
          <a:sy n="84" d="100"/>
        </p:scale>
        <p:origin x="216" y="4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6B87E-C74E-DF48-995E-ADA721B2F155}" type="datetimeFigureOut">
              <a:rPr lang="en-US" smtClean="0"/>
              <a:t>2/13/20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26A412-14FF-7048-9933-BD98F0299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99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cyclopedia.com/environment/encyclopedias-almanacs-transcripts-and-maps/population-biology#ixzz5GG9V0KC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6A412-14FF-7048-9933-BD98F02991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76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6A412-14FF-7048-9933-BD98F029918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25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Population biology is the study of the factors determining the size and distribution of a population, as well as the ways in which populations change over time.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Population Biology - Dictionary definition of Population Biology | Encyclopedia.com: FREE online dictionary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6A412-14FF-7048-9933-BD98F029918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956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4/4/18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9A92-649D-BC4C-9AE6-21544676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791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4/4/18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9A92-649D-BC4C-9AE6-21544676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92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4/4/18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9A92-649D-BC4C-9AE6-21544676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48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4/4/18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9A92-649D-BC4C-9AE6-21544676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54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4/4/18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9A92-649D-BC4C-9AE6-21544676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397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4/4/18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9A92-649D-BC4C-9AE6-21544676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712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4/4/18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9A92-649D-BC4C-9AE6-21544676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738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4/4/18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9A92-649D-BC4C-9AE6-21544676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424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4/4/18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9A92-649D-BC4C-9AE6-21544676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584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4/4/18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9A92-649D-BC4C-9AE6-21544676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415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4/4/18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9A92-649D-BC4C-9AE6-21544676C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55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9149" y="116650"/>
            <a:ext cx="11936894" cy="986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149" y="1212573"/>
            <a:ext cx="11936894" cy="5059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149" y="6440557"/>
            <a:ext cx="2743200" cy="280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/>
              <a:t>4/4/18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40557"/>
            <a:ext cx="4114800" cy="280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09651" y="6440557"/>
            <a:ext cx="2743200" cy="2809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103F9A92-649D-BC4C-9AE6-21544676CA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35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50000"/>
            </a:schemeClr>
          </a:solidFill>
          <a:latin typeface="Rockwell" charset="0"/>
          <a:ea typeface="Rockwell" charset="0"/>
          <a:cs typeface="Rockwel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accent1">
              <a:lumMod val="50000"/>
            </a:schemeClr>
          </a:solidFill>
          <a:latin typeface="Helvetica" charset="0"/>
          <a:ea typeface="Helvetica" charset="0"/>
          <a:cs typeface="Helvetica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accent1">
              <a:lumMod val="50000"/>
            </a:schemeClr>
          </a:solidFill>
          <a:latin typeface="Helvetica" charset="0"/>
          <a:ea typeface="Helvetica" charset="0"/>
          <a:cs typeface="Helvetica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accent1">
              <a:lumMod val="50000"/>
            </a:schemeClr>
          </a:solidFill>
          <a:latin typeface="Helvetica" charset="0"/>
          <a:ea typeface="Helvetica" charset="0"/>
          <a:cs typeface="Helvetica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accent1">
              <a:lumMod val="50000"/>
            </a:schemeClr>
          </a:solidFill>
          <a:latin typeface="Helvetica" charset="0"/>
          <a:ea typeface="Helvetica" charset="0"/>
          <a:cs typeface="Helvetica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accent1">
              <a:lumMod val="50000"/>
            </a:schemeClr>
          </a:solidFill>
          <a:latin typeface="Helvetica" charset="0"/>
          <a:ea typeface="Helvetica" charset="0"/>
          <a:cs typeface="Helvetic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image" Target="../media/image1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6.tiff"/><Relationship Id="rId10" Type="http://schemas.openxmlformats.org/officeDocument/2006/relationships/image" Target="../media/image5.tiff"/><Relationship Id="rId4" Type="http://schemas.openxmlformats.org/officeDocument/2006/relationships/image" Target="../media/image2.png"/><Relationship Id="rId9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10.tiff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openxmlformats.org/officeDocument/2006/relationships/image" Target="../media/image18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2317143"/>
            <a:ext cx="9428143" cy="1733356"/>
          </a:xfrm>
        </p:spPr>
        <p:txBody>
          <a:bodyPr anchor="ctr">
            <a:normAutofit/>
          </a:bodyPr>
          <a:lstStyle/>
          <a:p>
            <a:pPr algn="l"/>
            <a:r>
              <a:rPr lang="en-US" sz="6000" dirty="0">
                <a:latin typeface="+mj-lt"/>
              </a:rPr>
              <a:t>How to Predict a Pandemic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0" y="4133539"/>
            <a:ext cx="3069771" cy="861007"/>
          </a:xfrm>
        </p:spPr>
        <p:txBody>
          <a:bodyPr>
            <a:noAutofit/>
          </a:bodyPr>
          <a:lstStyle/>
          <a:p>
            <a:pPr algn="l"/>
            <a:r>
              <a:rPr lang="en-US" sz="3000" dirty="0"/>
              <a:t>Rachel Oidtman</a:t>
            </a:r>
          </a:p>
          <a:p>
            <a:pPr algn="l"/>
            <a:r>
              <a:rPr lang="en-US" sz="3000" dirty="0"/>
              <a:t>Ann </a:t>
            </a:r>
            <a:r>
              <a:rPr lang="en-US" sz="3000" dirty="0" err="1"/>
              <a:t>Raiho</a:t>
            </a:r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EF3CE8-9128-7C4F-B598-D863C7B76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241" y="75103"/>
            <a:ext cx="3949700" cy="2222500"/>
          </a:xfrm>
          <a:prstGeom prst="round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3FBAFA-A1AC-924D-AF4C-F64BCC530F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143" y="3670277"/>
            <a:ext cx="2631356" cy="3099765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DF7CD4-EC54-A347-90CE-DD54A2960E30}"/>
              </a:ext>
            </a:extLst>
          </p:cNvPr>
          <p:cNvSpPr txBox="1"/>
          <p:nvPr/>
        </p:nvSpPr>
        <p:spPr>
          <a:xfrm>
            <a:off x="9800003" y="6536588"/>
            <a:ext cx="2286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i="1" dirty="0" err="1"/>
              <a:t>EpiModel</a:t>
            </a:r>
            <a:r>
              <a:rPr lang="en-US" sz="1000" i="1" dirty="0"/>
              <a:t> v1.2.4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A70405-18DE-624E-8476-8AD3DA84AA1E}"/>
                  </a:ext>
                </a:extLst>
              </p:cNvPr>
              <p:cNvSpPr txBox="1"/>
              <p:nvPr/>
            </p:nvSpPr>
            <p:spPr>
              <a:xfrm>
                <a:off x="7184679" y="3996939"/>
                <a:ext cx="2330766" cy="2446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𝑑𝑆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𝑆𝐼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2800" b="0" dirty="0">
                    <a:solidFill>
                      <a:srgbClr val="002060"/>
                    </a:solidFill>
                  </a:rPr>
                  <a:t> </a:t>
                </a:r>
                <a:endParaRPr lang="en-US" sz="1600" b="0" dirty="0">
                  <a:solidFill>
                    <a:srgbClr val="002060"/>
                  </a:solidFill>
                </a:endParaRPr>
              </a:p>
              <a:p>
                <a:endParaRPr lang="en-US" sz="1600" b="0" dirty="0">
                  <a:solidFill>
                    <a:srgbClr val="002060"/>
                  </a:solidFill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f>
                      <m:f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𝑆𝐼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800" b="0" dirty="0">
                    <a:solidFill>
                      <a:srgbClr val="002060"/>
                    </a:solidFill>
                  </a:rPr>
                  <a:t> </a:t>
                </a:r>
                <a:endParaRPr lang="en-US" sz="1600" b="0" dirty="0">
                  <a:solidFill>
                    <a:srgbClr val="002060"/>
                  </a:solidFill>
                </a:endParaRPr>
              </a:p>
              <a:p>
                <a:endParaRPr lang="en-US" sz="1600" b="0" dirty="0">
                  <a:solidFill>
                    <a:srgbClr val="002060"/>
                  </a:solidFill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A70405-18DE-624E-8476-8AD3DA84A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679" y="3996939"/>
                <a:ext cx="2330766" cy="2446439"/>
              </a:xfrm>
              <a:prstGeom prst="rect">
                <a:avLst/>
              </a:prstGeom>
              <a:blipFill>
                <a:blip r:embed="rId7"/>
                <a:stretch>
                  <a:fillRect b="-5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CE3DF2EA-1549-9E4B-B3D8-8464753279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5424" y="414622"/>
            <a:ext cx="3009197" cy="1692673"/>
          </a:xfrm>
          <a:prstGeom prst="round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C37097F-2E03-9C44-8844-58CA1B7079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2377" y="4149685"/>
            <a:ext cx="3623210" cy="2419189"/>
          </a:xfrm>
          <a:prstGeom prst="round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F8CF48-A2A0-4446-9CF8-9869D563A1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6056543"/>
            <a:ext cx="2635982" cy="7134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B25BC7-2120-F542-8916-D970D219DA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059" y="69388"/>
            <a:ext cx="3177745" cy="237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50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8EDE4-7374-E242-9780-4FE334ADE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87221"/>
            <a:ext cx="10515600" cy="2852737"/>
          </a:xfrm>
        </p:spPr>
        <p:txBody>
          <a:bodyPr/>
          <a:lstStyle/>
          <a:p>
            <a:r>
              <a:rPr lang="en-US" dirty="0">
                <a:latin typeface="+mj-lt"/>
              </a:rPr>
              <a:t>Epidemic! The Handshake Game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00B86B-936A-7440-9683-D460A4339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066946"/>
            <a:ext cx="10515600" cy="1500187"/>
          </a:xfrm>
        </p:spPr>
        <p:txBody>
          <a:bodyPr>
            <a:noAutofit/>
          </a:bodyPr>
          <a:lstStyle/>
          <a:p>
            <a:r>
              <a:rPr lang="en-US" sz="3200" dirty="0"/>
              <a:t>This game will help demonstrate how epidemiologists utilize mathematics to describe the spread of a pathogen.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AAF7C1-0E74-F142-AFE1-B3774D5328D3}"/>
              </a:ext>
            </a:extLst>
          </p:cNvPr>
          <p:cNvSpPr txBox="1"/>
          <p:nvPr/>
        </p:nvSpPr>
        <p:spPr>
          <a:xfrm>
            <a:off x="0" y="6211669"/>
            <a:ext cx="10340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Game credit: NIMBIOS</a:t>
            </a:r>
          </a:p>
          <a:p>
            <a:r>
              <a:rPr lang="en-US" dirty="0">
                <a:latin typeface="+mj-lt"/>
              </a:rPr>
              <a:t>http://ec2-23-21-117-9.compute-1.amazonaws.com/blogs/09/07/2011/epidemic-the-handshake-</a:t>
            </a:r>
            <a:r>
              <a:rPr lang="en-US" dirty="0" err="1">
                <a:latin typeface="+mj-lt"/>
              </a:rPr>
              <a:t>game.html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7933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6EFE1-981F-E440-BEBF-EBC193AF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S</a:t>
            </a:r>
            <a:r>
              <a:rPr lang="en-US" dirty="0">
                <a:latin typeface="+mj-lt"/>
              </a:rPr>
              <a:t>usceptible-</a:t>
            </a:r>
            <a:r>
              <a:rPr lang="en-US" b="1" dirty="0">
                <a:latin typeface="+mj-lt"/>
              </a:rPr>
              <a:t>I</a:t>
            </a:r>
            <a:r>
              <a:rPr lang="en-US" dirty="0">
                <a:latin typeface="+mj-lt"/>
              </a:rPr>
              <a:t>nfected-</a:t>
            </a:r>
            <a:r>
              <a:rPr lang="en-US" b="1" dirty="0">
                <a:latin typeface="+mj-lt"/>
              </a:rPr>
              <a:t>R</a:t>
            </a:r>
            <a:r>
              <a:rPr lang="en-US" dirty="0">
                <a:latin typeface="+mj-lt"/>
              </a:rPr>
              <a:t>ecovered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E7EF7-AF1D-BC4A-9456-58D43173D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17" y="1215193"/>
            <a:ext cx="11827566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80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6EFE1-981F-E440-BEBF-EBC193AF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+mj-lt"/>
              </a:rPr>
              <a:t>S</a:t>
            </a:r>
            <a:r>
              <a:rPr lang="en-US" dirty="0">
                <a:latin typeface="+mj-lt"/>
              </a:rPr>
              <a:t>usceptible-</a:t>
            </a:r>
            <a:r>
              <a:rPr lang="en-US" b="1" dirty="0">
                <a:latin typeface="+mj-lt"/>
              </a:rPr>
              <a:t>I</a:t>
            </a:r>
            <a:r>
              <a:rPr lang="en-US" dirty="0">
                <a:latin typeface="+mj-lt"/>
              </a:rPr>
              <a:t>nfected-</a:t>
            </a:r>
            <a:r>
              <a:rPr lang="en-US" b="1" dirty="0">
                <a:latin typeface="+mj-lt"/>
              </a:rPr>
              <a:t>R</a:t>
            </a:r>
            <a:r>
              <a:rPr lang="en-US" dirty="0">
                <a:latin typeface="+mj-lt"/>
              </a:rPr>
              <a:t>ecovered-</a:t>
            </a:r>
            <a:r>
              <a:rPr lang="en-US" b="1" dirty="0">
                <a:latin typeface="+mj-lt"/>
              </a:rPr>
              <a:t>Q</a:t>
            </a:r>
            <a:r>
              <a:rPr lang="en-US" dirty="0">
                <a:latin typeface="+mj-lt"/>
              </a:rPr>
              <a:t>uarantined-</a:t>
            </a:r>
            <a:r>
              <a:rPr lang="en-US" b="1" dirty="0">
                <a:latin typeface="+mj-lt"/>
              </a:rPr>
              <a:t>V</a:t>
            </a:r>
            <a:r>
              <a:rPr lang="en-US" dirty="0">
                <a:latin typeface="+mj-lt"/>
              </a:rPr>
              <a:t>accinated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E7EF7-AF1D-BC4A-9456-58D43173D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13" y="1463608"/>
            <a:ext cx="11827566" cy="3200400"/>
          </a:xfrm>
          <a:prstGeom prst="rect">
            <a:avLst/>
          </a:prstGeom>
        </p:spPr>
      </p:pic>
      <p:sp>
        <p:nvSpPr>
          <p:cNvPr id="11" name="Curved Up Arrow 10">
            <a:extLst>
              <a:ext uri="{FF2B5EF4-FFF2-40B4-BE49-F238E27FC236}">
                <a16:creationId xmlns:a16="http://schemas.microsoft.com/office/drawing/2014/main" id="{17FCB9B4-6878-0449-A287-CBAF7D58DA9F}"/>
              </a:ext>
            </a:extLst>
          </p:cNvPr>
          <p:cNvSpPr/>
          <p:nvPr/>
        </p:nvSpPr>
        <p:spPr>
          <a:xfrm flipH="1">
            <a:off x="2188738" y="4035855"/>
            <a:ext cx="7837715" cy="135853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74E3E8FD-6B36-A545-AA28-A37BC090A123}"/>
              </a:ext>
            </a:extLst>
          </p:cNvPr>
          <p:cNvSpPr/>
          <p:nvPr/>
        </p:nvSpPr>
        <p:spPr>
          <a:xfrm>
            <a:off x="3616234" y="2272775"/>
            <a:ext cx="1345475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7655D94-6222-8741-94EC-1FCA708E7DA7}"/>
                  </a:ext>
                </a:extLst>
              </p:cNvPr>
              <p:cNvSpPr txBox="1"/>
              <p:nvPr/>
            </p:nvSpPr>
            <p:spPr>
              <a:xfrm>
                <a:off x="4041865" y="1877149"/>
                <a:ext cx="115715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800" dirty="0"/>
                  <a:t>_q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7655D94-6222-8741-94EC-1FCA708E7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865" y="1877149"/>
                <a:ext cx="1157152" cy="430887"/>
              </a:xfrm>
              <a:prstGeom prst="rect">
                <a:avLst/>
              </a:prstGeom>
              <a:blipFill>
                <a:blip r:embed="rId3"/>
                <a:stretch>
                  <a:fillRect l="-14130" t="-22857" b="-4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795C0617-DAA1-224D-A672-2B5865084E09}"/>
              </a:ext>
            </a:extLst>
          </p:cNvPr>
          <p:cNvSpPr txBox="1"/>
          <p:nvPr/>
        </p:nvSpPr>
        <p:spPr>
          <a:xfrm>
            <a:off x="5199017" y="5394392"/>
            <a:ext cx="2599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Vaccination</a:t>
            </a:r>
          </a:p>
        </p:txBody>
      </p:sp>
    </p:spTree>
    <p:extLst>
      <p:ext uri="{BB962C8B-B14F-4D97-AF65-F5344CB8AC3E}">
        <p14:creationId xmlns:p14="http://schemas.microsoft.com/office/powerpoint/2010/main" val="2604398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A7DE2-EA69-9A4A-8B16-1A5E21AA7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>
                <a:latin typeface="+mj-lt"/>
              </a:rPr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2B93C-3E95-EE47-A0CF-0E56E2B54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was the best choice, vaccination or quarantine?</a:t>
            </a:r>
          </a:p>
          <a:p>
            <a:r>
              <a:rPr lang="en-US" dirty="0"/>
              <a:t>What would happen if everyone chose to be vaccinated?</a:t>
            </a:r>
          </a:p>
          <a:p>
            <a:r>
              <a:rPr lang="en-US" dirty="0"/>
              <a:t>Was quarantining effective? Is it always possible to quarantine?</a:t>
            </a:r>
          </a:p>
        </p:txBody>
      </p:sp>
    </p:spTree>
    <p:extLst>
      <p:ext uri="{BB962C8B-B14F-4D97-AF65-F5344CB8AC3E}">
        <p14:creationId xmlns:p14="http://schemas.microsoft.com/office/powerpoint/2010/main" val="177330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E55F6ED-F410-0B4D-8554-8576BAC56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https://www.r-project.org/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CA8F0C-5C75-B341-B772-B4023D167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242" y="1261178"/>
            <a:ext cx="8429251" cy="52668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BC82C5-B453-6A40-85CE-0AFD361397E4}"/>
              </a:ext>
            </a:extLst>
          </p:cNvPr>
          <p:cNvSpPr txBox="1"/>
          <p:nvPr/>
        </p:nvSpPr>
        <p:spPr>
          <a:xfrm>
            <a:off x="139149" y="1261178"/>
            <a:ext cx="1258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Script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56065-CA80-BF4A-B60D-5DF550F785D9}"/>
              </a:ext>
            </a:extLst>
          </p:cNvPr>
          <p:cNvSpPr txBox="1"/>
          <p:nvPr/>
        </p:nvSpPr>
        <p:spPr>
          <a:xfrm>
            <a:off x="9792694" y="1635116"/>
            <a:ext cx="1630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Console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047293E2-D0C5-8C48-8C1E-0593ED2E0A1F}"/>
              </a:ext>
            </a:extLst>
          </p:cNvPr>
          <p:cNvCxnSpPr>
            <a:cxnSpLocks/>
            <a:stCxn id="8" idx="2"/>
            <a:endCxn id="6" idx="1"/>
          </p:cNvCxnSpPr>
          <p:nvPr/>
        </p:nvCxnSpPr>
        <p:spPr>
          <a:xfrm rot="16200000" flipH="1">
            <a:off x="-10159" y="2563183"/>
            <a:ext cx="2110186" cy="552615"/>
          </a:xfrm>
          <a:prstGeom prst="curvedConnector2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C63BE241-F7E8-FE49-9D28-F2B4DA3979AF}"/>
              </a:ext>
            </a:extLst>
          </p:cNvPr>
          <p:cNvCxnSpPr>
            <a:cxnSpLocks/>
            <a:stCxn id="9" idx="2"/>
            <a:endCxn id="6" idx="3"/>
          </p:cNvCxnSpPr>
          <p:nvPr/>
        </p:nvCxnSpPr>
        <p:spPr>
          <a:xfrm rot="5400000">
            <a:off x="9311140" y="2597690"/>
            <a:ext cx="1736248" cy="857541"/>
          </a:xfrm>
          <a:prstGeom prst="curvedConnector2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C260365-AFAC-0940-93A1-E4EF3E3552A8}"/>
              </a:ext>
            </a:extLst>
          </p:cNvPr>
          <p:cNvSpPr txBox="1"/>
          <p:nvPr/>
        </p:nvSpPr>
        <p:spPr>
          <a:xfrm>
            <a:off x="7665720" y="289560"/>
            <a:ext cx="4069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run code, highlight and press </a:t>
            </a:r>
            <a:r>
              <a:rPr lang="en-US" b="1" dirty="0"/>
              <a:t>command-return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751997-C5B1-7444-9113-1F52CD9520AE}"/>
              </a:ext>
            </a:extLst>
          </p:cNvPr>
          <p:cNvSpPr txBox="1"/>
          <p:nvPr/>
        </p:nvSpPr>
        <p:spPr>
          <a:xfrm>
            <a:off x="9792694" y="4205050"/>
            <a:ext cx="2237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1) Open R app</a:t>
            </a:r>
          </a:p>
          <a:p>
            <a:r>
              <a:rPr lang="en-US" dirty="0"/>
              <a:t>2) Open file called ‘</a:t>
            </a:r>
            <a:r>
              <a:rPr lang="en-US" dirty="0" err="1"/>
              <a:t>epidemic_handshake_game.R</a:t>
            </a:r>
            <a:r>
              <a:rPr lang="en-US" dirty="0"/>
              <a:t>’ from R app</a:t>
            </a:r>
          </a:p>
        </p:txBody>
      </p:sp>
    </p:spTree>
    <p:extLst>
      <p:ext uri="{BB962C8B-B14F-4D97-AF65-F5344CB8AC3E}">
        <p14:creationId xmlns:p14="http://schemas.microsoft.com/office/powerpoint/2010/main" val="27157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A7DE2-EA69-9A4A-8B16-1A5E21AA7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>
                <a:latin typeface="+mj-lt"/>
              </a:rPr>
              <a:t>SIR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0AC1DD-BAF7-5746-9CE8-23AE54F05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760" y="1103243"/>
            <a:ext cx="8107680" cy="547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9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A7DE2-EA69-9A4A-8B16-1A5E21AA7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>
                <a:latin typeface="+mj-lt"/>
              </a:rPr>
              <a:t>SIRS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F9A25A-F7DB-2549-B4E1-F893C4D0C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720" y="1103243"/>
            <a:ext cx="8001000" cy="540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99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6032B-F3E1-794B-B521-B0A93FC56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1939"/>
            <a:ext cx="10515600" cy="1500188"/>
          </a:xfrm>
        </p:spPr>
        <p:txBody>
          <a:bodyPr/>
          <a:lstStyle/>
          <a:p>
            <a:r>
              <a:rPr lang="en-US" dirty="0">
                <a:latin typeface="+mj-lt"/>
              </a:rPr>
              <a:t>Our contact information</a:t>
            </a:r>
          </a:p>
        </p:txBody>
      </p:sp>
      <p:pic>
        <p:nvPicPr>
          <p:cNvPr id="5" name="Picture 4" descr="A person standing in front of a mountain&#10;&#10;Description automatically generated">
            <a:extLst>
              <a:ext uri="{FF2B5EF4-FFF2-40B4-BE49-F238E27FC236}">
                <a16:creationId xmlns:a16="http://schemas.microsoft.com/office/drawing/2014/main" id="{F56BBA28-8E88-4743-8E0F-2B55D37C73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33" t="29497" b="340"/>
          <a:stretch/>
        </p:blipFill>
        <p:spPr>
          <a:xfrm>
            <a:off x="1959611" y="1920240"/>
            <a:ext cx="3134704" cy="3017520"/>
          </a:xfrm>
          <a:prstGeom prst="ellipse">
            <a:avLst/>
          </a:prstGeom>
        </p:spPr>
      </p:pic>
      <p:pic>
        <p:nvPicPr>
          <p:cNvPr id="7" name="Picture 6" descr="A person standing on top of a snow covered mountain&#10;&#10;Description automatically generated">
            <a:extLst>
              <a:ext uri="{FF2B5EF4-FFF2-40B4-BE49-F238E27FC236}">
                <a16:creationId xmlns:a16="http://schemas.microsoft.com/office/drawing/2014/main" id="{D9F9EC35-ABF9-694D-89C0-607B5EBACB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43" t="22667" r="31630" b="44000"/>
          <a:stretch/>
        </p:blipFill>
        <p:spPr>
          <a:xfrm>
            <a:off x="7985760" y="1920240"/>
            <a:ext cx="3118104" cy="3017520"/>
          </a:xfrm>
          <a:prstGeom prst="ellipse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DA1398-3471-AF44-A5E2-4851070AD21C}"/>
              </a:ext>
            </a:extLst>
          </p:cNvPr>
          <p:cNvSpPr txBox="1"/>
          <p:nvPr/>
        </p:nvSpPr>
        <p:spPr>
          <a:xfrm>
            <a:off x="1761511" y="5095873"/>
            <a:ext cx="353090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Dr. Ann </a:t>
            </a:r>
            <a:r>
              <a:rPr lang="en-US" sz="2200" dirty="0" err="1"/>
              <a:t>Raiho</a:t>
            </a:r>
            <a:endParaRPr lang="en-US" sz="2200" dirty="0"/>
          </a:p>
          <a:p>
            <a:r>
              <a:rPr lang="en-US" sz="2200" dirty="0"/>
              <a:t>Postdoctoral Researcher, CSU</a:t>
            </a:r>
          </a:p>
          <a:p>
            <a:r>
              <a:rPr lang="en-US" sz="2200" dirty="0" err="1"/>
              <a:t>ann.raiho@gmail.com</a:t>
            </a:r>
            <a:endParaRPr lang="en-US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431FAB-BBF5-1649-85A2-FAF6F6CCF54E}"/>
              </a:ext>
            </a:extLst>
          </p:cNvPr>
          <p:cNvSpPr txBox="1"/>
          <p:nvPr/>
        </p:nvSpPr>
        <p:spPr>
          <a:xfrm>
            <a:off x="7816547" y="5095873"/>
            <a:ext cx="340695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Rachel Oidtman</a:t>
            </a:r>
          </a:p>
          <a:p>
            <a:r>
              <a:rPr lang="en-US" sz="2200" dirty="0"/>
              <a:t>PhD Candidate, Notre Dame</a:t>
            </a:r>
          </a:p>
          <a:p>
            <a:r>
              <a:rPr lang="en-US" sz="2200" dirty="0" err="1"/>
              <a:t>roidtman@nd.edu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01300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47482-621F-3B43-A9ED-B80D4E22F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>
                <a:latin typeface="+mj-lt"/>
              </a:rPr>
              <a:t>What is a disease?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F6250F1-407D-A94C-9D27-826E435E9A1E}"/>
              </a:ext>
            </a:extLst>
          </p:cNvPr>
          <p:cNvSpPr/>
          <p:nvPr/>
        </p:nvSpPr>
        <p:spPr>
          <a:xfrm>
            <a:off x="471488" y="1103243"/>
            <a:ext cx="5229225" cy="531184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+mj-lt"/>
              </a:rPr>
              <a:t>Noninfectious diseases</a:t>
            </a:r>
          </a:p>
          <a:p>
            <a:endParaRPr lang="en-US" dirty="0">
              <a:solidFill>
                <a:srgbClr val="002060"/>
              </a:solidFill>
              <a:latin typeface="Helvetica" pitchFamily="2" charset="0"/>
            </a:endParaRPr>
          </a:p>
          <a:p>
            <a:r>
              <a:rPr lang="en-US" sz="2400" dirty="0">
                <a:solidFill>
                  <a:srgbClr val="002060"/>
                </a:solidFill>
                <a:latin typeface="Helvetica" pitchFamily="2" charset="0"/>
              </a:rPr>
              <a:t>An illness caused by genetics, environmental factors, or deficiencies in nutrition that does </a:t>
            </a:r>
            <a:r>
              <a:rPr lang="en-US" sz="2400" b="1" dirty="0">
                <a:solidFill>
                  <a:srgbClr val="002060"/>
                </a:solidFill>
                <a:latin typeface="Helvetica" pitchFamily="2" charset="0"/>
              </a:rPr>
              <a:t>NOT</a:t>
            </a:r>
            <a:r>
              <a:rPr lang="en-US" sz="2400" dirty="0">
                <a:solidFill>
                  <a:srgbClr val="002060"/>
                </a:solidFill>
                <a:latin typeface="Helvetica" pitchFamily="2" charset="0"/>
              </a:rPr>
              <a:t> spread through a population</a:t>
            </a:r>
          </a:p>
          <a:p>
            <a:endParaRPr lang="en-US" dirty="0">
              <a:solidFill>
                <a:srgbClr val="002060"/>
              </a:solidFill>
              <a:latin typeface="Helvetica" pitchFamily="2" charset="0"/>
            </a:endParaRPr>
          </a:p>
          <a:p>
            <a:endParaRPr lang="en-US" dirty="0">
              <a:solidFill>
                <a:srgbClr val="002060"/>
              </a:solidFill>
              <a:latin typeface="Helvetica" pitchFamily="2" charset="0"/>
            </a:endParaRPr>
          </a:p>
          <a:p>
            <a:endParaRPr lang="en-US" dirty="0">
              <a:solidFill>
                <a:srgbClr val="002060"/>
              </a:solidFill>
              <a:latin typeface="Helvetica" pitchFamily="2" charset="0"/>
            </a:endParaRPr>
          </a:p>
          <a:p>
            <a:endParaRPr lang="en-US" dirty="0">
              <a:solidFill>
                <a:srgbClr val="002060"/>
              </a:solidFill>
              <a:latin typeface="Helvetica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695FB1-5450-C143-8FCF-4FAACF918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24" y="3759165"/>
            <a:ext cx="1783350" cy="10700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1C33AE-5934-C444-9774-B477BB330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003" y="3759165"/>
            <a:ext cx="2400023" cy="10700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F79120-BF86-104C-B658-86C23A943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1398" y="5024260"/>
            <a:ext cx="2913411" cy="102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362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C89EF0E-0FC9-3C4E-9B01-6731C5263286}"/>
              </a:ext>
            </a:extLst>
          </p:cNvPr>
          <p:cNvSpPr/>
          <p:nvPr/>
        </p:nvSpPr>
        <p:spPr>
          <a:xfrm>
            <a:off x="6445215" y="1103243"/>
            <a:ext cx="5229225" cy="531184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+mj-lt"/>
              </a:rPr>
              <a:t>Infectious diseases</a:t>
            </a:r>
          </a:p>
          <a:p>
            <a:pPr algn="ctr"/>
            <a:endParaRPr lang="en-US" dirty="0">
              <a:solidFill>
                <a:srgbClr val="002060"/>
              </a:solidFill>
              <a:latin typeface="Helvetica" pitchFamily="2" charset="0"/>
            </a:endParaRPr>
          </a:p>
          <a:p>
            <a:r>
              <a:rPr lang="en-US" sz="2400" dirty="0">
                <a:solidFill>
                  <a:srgbClr val="002060"/>
                </a:solidFill>
                <a:latin typeface="Helvetica" pitchFamily="2" charset="0"/>
              </a:rPr>
              <a:t>An illness caused by a communicable (AKA contagious) pathogen that spreads through a population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026E1A-5458-C247-9819-B532E958E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175" y="3759165"/>
            <a:ext cx="2136775" cy="14131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46CF76-9301-1247-A4BA-6A143C3BCB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046" b="-1270"/>
          <a:stretch/>
        </p:blipFill>
        <p:spPr>
          <a:xfrm>
            <a:off x="9072562" y="3401973"/>
            <a:ext cx="2416043" cy="16542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1B7F2F-64C5-1349-8C28-6C647E820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1213" y="5285646"/>
            <a:ext cx="1874299" cy="1051009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7EB68BE-7A19-FF40-9114-C7671E98D028}"/>
              </a:ext>
            </a:extLst>
          </p:cNvPr>
          <p:cNvSpPr/>
          <p:nvPr/>
        </p:nvSpPr>
        <p:spPr>
          <a:xfrm>
            <a:off x="471488" y="1103243"/>
            <a:ext cx="5229225" cy="531184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+mj-lt"/>
              </a:rPr>
              <a:t>Noninfectious diseases</a:t>
            </a:r>
          </a:p>
          <a:p>
            <a:endParaRPr lang="en-US" dirty="0">
              <a:solidFill>
                <a:srgbClr val="002060"/>
              </a:solidFill>
              <a:latin typeface="Helvetica" pitchFamily="2" charset="0"/>
            </a:endParaRPr>
          </a:p>
          <a:p>
            <a:r>
              <a:rPr lang="en-US" sz="2400" dirty="0">
                <a:solidFill>
                  <a:srgbClr val="002060"/>
                </a:solidFill>
                <a:latin typeface="Helvetica" pitchFamily="2" charset="0"/>
              </a:rPr>
              <a:t>An illness caused by genetics, environmental factors, or deficiencies in nutrition that does </a:t>
            </a:r>
            <a:r>
              <a:rPr lang="en-US" sz="2400" b="1" dirty="0">
                <a:solidFill>
                  <a:srgbClr val="002060"/>
                </a:solidFill>
                <a:latin typeface="Helvetica" pitchFamily="2" charset="0"/>
              </a:rPr>
              <a:t>NOT</a:t>
            </a:r>
            <a:r>
              <a:rPr lang="en-US" sz="2400" dirty="0">
                <a:solidFill>
                  <a:srgbClr val="002060"/>
                </a:solidFill>
                <a:latin typeface="Helvetica" pitchFamily="2" charset="0"/>
              </a:rPr>
              <a:t> spread through a population</a:t>
            </a:r>
          </a:p>
          <a:p>
            <a:endParaRPr lang="en-US" dirty="0">
              <a:solidFill>
                <a:srgbClr val="002060"/>
              </a:solidFill>
              <a:latin typeface="Helvetica" pitchFamily="2" charset="0"/>
            </a:endParaRPr>
          </a:p>
          <a:p>
            <a:endParaRPr lang="en-US" dirty="0">
              <a:solidFill>
                <a:srgbClr val="002060"/>
              </a:solidFill>
              <a:latin typeface="Helvetica" pitchFamily="2" charset="0"/>
            </a:endParaRPr>
          </a:p>
          <a:p>
            <a:endParaRPr lang="en-US" dirty="0">
              <a:solidFill>
                <a:srgbClr val="002060"/>
              </a:solidFill>
              <a:latin typeface="Helvetica" pitchFamily="2" charset="0"/>
            </a:endParaRPr>
          </a:p>
          <a:p>
            <a:endParaRPr lang="en-US" dirty="0">
              <a:solidFill>
                <a:srgbClr val="002060"/>
              </a:solidFill>
              <a:latin typeface="Helvetica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7742B2-3B67-9E4D-B8BD-0C3EB40DC7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724" y="3759165"/>
            <a:ext cx="1783350" cy="10700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EF5681-4911-D749-8636-0D7914D41C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2003" y="3759165"/>
            <a:ext cx="2400023" cy="10700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4E97D0-213F-4F4A-A0ED-A81D205C60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1398" y="5024260"/>
            <a:ext cx="2913411" cy="102252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140690AF-AF39-F74A-A0DC-88AD80AAA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49" y="116650"/>
            <a:ext cx="11936894" cy="986593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+mj-lt"/>
              </a:rPr>
              <a:t>What is a disease? </a:t>
            </a:r>
          </a:p>
        </p:txBody>
      </p:sp>
    </p:spTree>
    <p:extLst>
      <p:ext uri="{BB962C8B-B14F-4D97-AF65-F5344CB8AC3E}">
        <p14:creationId xmlns:p14="http://schemas.microsoft.com/office/powerpoint/2010/main" val="1696287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D7146-7E8E-C544-BFB1-10FA3BA8C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What drives disease outbreaks and pandemics?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C9C38D-E63A-7545-9226-3360D648E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11" y="1103243"/>
            <a:ext cx="3215532" cy="20368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BB998F-BCE1-DC43-8D12-5188BCD80A37}"/>
              </a:ext>
            </a:extLst>
          </p:cNvPr>
          <p:cNvSpPr txBox="1"/>
          <p:nvPr/>
        </p:nvSpPr>
        <p:spPr>
          <a:xfrm>
            <a:off x="651464" y="3140128"/>
            <a:ext cx="271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Human movement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97A7CD-24FC-9342-9C31-7AC031B2B414}"/>
              </a:ext>
            </a:extLst>
          </p:cNvPr>
          <p:cNvSpPr txBox="1"/>
          <p:nvPr/>
        </p:nvSpPr>
        <p:spPr>
          <a:xfrm>
            <a:off x="5343525" y="6550223"/>
            <a:ext cx="6976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Helvetica" pitchFamily="2" charset="0"/>
              </a:rPr>
              <a:t>Artwork from WHO Managing epidemics: key facts about major deadly diseases</a:t>
            </a:r>
          </a:p>
        </p:txBody>
      </p:sp>
    </p:spTree>
    <p:extLst>
      <p:ext uri="{BB962C8B-B14F-4D97-AF65-F5344CB8AC3E}">
        <p14:creationId xmlns:p14="http://schemas.microsoft.com/office/powerpoint/2010/main" val="3568796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D7146-7E8E-C544-BFB1-10FA3BA8C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What drives disease outbreaks and pandemics?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C9C38D-E63A-7545-9226-3360D648E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11" y="1103243"/>
            <a:ext cx="3215532" cy="20368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BB998F-BCE1-DC43-8D12-5188BCD80A37}"/>
              </a:ext>
            </a:extLst>
          </p:cNvPr>
          <p:cNvSpPr txBox="1"/>
          <p:nvPr/>
        </p:nvSpPr>
        <p:spPr>
          <a:xfrm>
            <a:off x="651464" y="3140128"/>
            <a:ext cx="271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Human movement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70D137-81BD-8C49-B227-7CC23A132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641" y="1013976"/>
            <a:ext cx="3294302" cy="22154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97A7CD-24FC-9342-9C31-7AC031B2B414}"/>
              </a:ext>
            </a:extLst>
          </p:cNvPr>
          <p:cNvSpPr txBox="1"/>
          <p:nvPr/>
        </p:nvSpPr>
        <p:spPr>
          <a:xfrm>
            <a:off x="5343525" y="6550223"/>
            <a:ext cx="6976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Helvetica" pitchFamily="2" charset="0"/>
              </a:rPr>
              <a:t>Artwork from WHO Managing epidemics: key facts about major deadly diseases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34212F-E43E-D040-8186-0F0EA85689F2}"/>
              </a:ext>
            </a:extLst>
          </p:cNvPr>
          <p:cNvSpPr txBox="1"/>
          <p:nvPr/>
        </p:nvSpPr>
        <p:spPr>
          <a:xfrm>
            <a:off x="4801795" y="3140547"/>
            <a:ext cx="283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Climate change</a:t>
            </a:r>
            <a:endParaRPr lang="en-US" dirty="0">
              <a:solidFill>
                <a:srgbClr val="002060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240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D7146-7E8E-C544-BFB1-10FA3BA8C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What drives disease outbreaks and pandemics?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C9C38D-E63A-7545-9226-3360D648E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11" y="1103243"/>
            <a:ext cx="3215532" cy="20368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BB998F-BCE1-DC43-8D12-5188BCD80A37}"/>
              </a:ext>
            </a:extLst>
          </p:cNvPr>
          <p:cNvSpPr txBox="1"/>
          <p:nvPr/>
        </p:nvSpPr>
        <p:spPr>
          <a:xfrm>
            <a:off x="651464" y="3140128"/>
            <a:ext cx="271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Human movement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70D137-81BD-8C49-B227-7CC23A132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641" y="1013976"/>
            <a:ext cx="3294302" cy="22154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FD005B-F148-6F42-B90D-7A5B33CD2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882" y="1272249"/>
            <a:ext cx="3178146" cy="20972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97A7CD-24FC-9342-9C31-7AC031B2B414}"/>
              </a:ext>
            </a:extLst>
          </p:cNvPr>
          <p:cNvSpPr txBox="1"/>
          <p:nvPr/>
        </p:nvSpPr>
        <p:spPr>
          <a:xfrm>
            <a:off x="5343525" y="6550223"/>
            <a:ext cx="6976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Helvetica" pitchFamily="2" charset="0"/>
              </a:rPr>
              <a:t>Artwork from WHO Managing epidemics: key facts about major deadly diseases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17F2F8-CD07-594A-8DBA-A7337CCC7FFE}"/>
              </a:ext>
            </a:extLst>
          </p:cNvPr>
          <p:cNvSpPr txBox="1"/>
          <p:nvPr/>
        </p:nvSpPr>
        <p:spPr>
          <a:xfrm>
            <a:off x="8854549" y="3229394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Increased human contact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34212F-E43E-D040-8186-0F0EA85689F2}"/>
              </a:ext>
            </a:extLst>
          </p:cNvPr>
          <p:cNvSpPr txBox="1"/>
          <p:nvPr/>
        </p:nvSpPr>
        <p:spPr>
          <a:xfrm>
            <a:off x="4801795" y="3140547"/>
            <a:ext cx="283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Climate change</a:t>
            </a:r>
            <a:endParaRPr lang="en-US" dirty="0">
              <a:solidFill>
                <a:srgbClr val="002060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460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D7146-7E8E-C544-BFB1-10FA3BA8C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What drives disease outbreaks and pandemics?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C9C38D-E63A-7545-9226-3360D648E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11" y="1103243"/>
            <a:ext cx="3215532" cy="20368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BB998F-BCE1-DC43-8D12-5188BCD80A37}"/>
              </a:ext>
            </a:extLst>
          </p:cNvPr>
          <p:cNvSpPr txBox="1"/>
          <p:nvPr/>
        </p:nvSpPr>
        <p:spPr>
          <a:xfrm>
            <a:off x="651464" y="3140128"/>
            <a:ext cx="271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Human movement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70D137-81BD-8C49-B227-7CC23A132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641" y="1013976"/>
            <a:ext cx="3294302" cy="22154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FD005B-F148-6F42-B90D-7A5B33CD2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882" y="1272249"/>
            <a:ext cx="3178146" cy="20972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A45AC3-1A16-A44C-879D-E7330EE8E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11" y="4138288"/>
            <a:ext cx="4505927" cy="20273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D39CB4-B3A0-1F43-985C-B8961EF92F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1517" y="4276360"/>
            <a:ext cx="2876550" cy="19297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97A7CD-24FC-9342-9C31-7AC031B2B414}"/>
              </a:ext>
            </a:extLst>
          </p:cNvPr>
          <p:cNvSpPr txBox="1"/>
          <p:nvPr/>
        </p:nvSpPr>
        <p:spPr>
          <a:xfrm>
            <a:off x="5343525" y="6550223"/>
            <a:ext cx="6976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Helvetica" pitchFamily="2" charset="0"/>
              </a:rPr>
              <a:t>Artwork from WHO Managing epidemics: key facts about major deadly diseases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17F2F8-CD07-594A-8DBA-A7337CCC7FFE}"/>
              </a:ext>
            </a:extLst>
          </p:cNvPr>
          <p:cNvSpPr txBox="1"/>
          <p:nvPr/>
        </p:nvSpPr>
        <p:spPr>
          <a:xfrm>
            <a:off x="8854549" y="3229394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Increased human contact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34212F-E43E-D040-8186-0F0EA85689F2}"/>
              </a:ext>
            </a:extLst>
          </p:cNvPr>
          <p:cNvSpPr txBox="1"/>
          <p:nvPr/>
        </p:nvSpPr>
        <p:spPr>
          <a:xfrm>
            <a:off x="4801795" y="3140547"/>
            <a:ext cx="283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Climate change</a:t>
            </a:r>
            <a:endParaRPr lang="en-US" dirty="0">
              <a:solidFill>
                <a:srgbClr val="002060"/>
              </a:solidFill>
              <a:latin typeface="Helvetica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DDA52A-F8D7-844D-95EE-F7A1CE8E99A1}"/>
              </a:ext>
            </a:extLst>
          </p:cNvPr>
          <p:cNvSpPr txBox="1"/>
          <p:nvPr/>
        </p:nvSpPr>
        <p:spPr>
          <a:xfrm>
            <a:off x="976407" y="6193479"/>
            <a:ext cx="4480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Urbanization and habitat fragmentation</a:t>
            </a:r>
          </a:p>
        </p:txBody>
      </p:sp>
    </p:spTree>
    <p:extLst>
      <p:ext uri="{BB962C8B-B14F-4D97-AF65-F5344CB8AC3E}">
        <p14:creationId xmlns:p14="http://schemas.microsoft.com/office/powerpoint/2010/main" val="2912935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D7146-7E8E-C544-BFB1-10FA3BA8C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What drives disease outbreaks and pandemics?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C9C38D-E63A-7545-9226-3360D648E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11" y="1103243"/>
            <a:ext cx="3215532" cy="20368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BB998F-BCE1-DC43-8D12-5188BCD80A37}"/>
              </a:ext>
            </a:extLst>
          </p:cNvPr>
          <p:cNvSpPr txBox="1"/>
          <p:nvPr/>
        </p:nvSpPr>
        <p:spPr>
          <a:xfrm>
            <a:off x="651464" y="3140128"/>
            <a:ext cx="271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Human movement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70D137-81BD-8C49-B227-7CC23A132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641" y="1013976"/>
            <a:ext cx="3294302" cy="22154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FD005B-F148-6F42-B90D-7A5B33CD2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882" y="1272249"/>
            <a:ext cx="3178146" cy="20972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A45AC3-1A16-A44C-879D-E7330EE8E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11" y="4138288"/>
            <a:ext cx="4505927" cy="20273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D39CB4-B3A0-1F43-985C-B8961EF92F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1517" y="4276360"/>
            <a:ext cx="2876550" cy="19297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97A7CD-24FC-9342-9C31-7AC031B2B414}"/>
              </a:ext>
            </a:extLst>
          </p:cNvPr>
          <p:cNvSpPr txBox="1"/>
          <p:nvPr/>
        </p:nvSpPr>
        <p:spPr>
          <a:xfrm>
            <a:off x="5343525" y="6550223"/>
            <a:ext cx="6976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Helvetica" pitchFamily="2" charset="0"/>
              </a:rPr>
              <a:t>Artwork from WHO Managing epidemics: key facts about major deadly diseases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17F2F8-CD07-594A-8DBA-A7337CCC7FFE}"/>
              </a:ext>
            </a:extLst>
          </p:cNvPr>
          <p:cNvSpPr txBox="1"/>
          <p:nvPr/>
        </p:nvSpPr>
        <p:spPr>
          <a:xfrm>
            <a:off x="8854549" y="3229394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Increased human contact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B63B4FE-3E36-8146-AF59-8E971AC9CA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4000" y="3924214"/>
            <a:ext cx="3368028" cy="21508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C059B6E-1117-5D4A-9E4A-C0EBEDA7ABFC}"/>
              </a:ext>
            </a:extLst>
          </p:cNvPr>
          <p:cNvSpPr txBox="1"/>
          <p:nvPr/>
        </p:nvSpPr>
        <p:spPr>
          <a:xfrm>
            <a:off x="8696569" y="5916480"/>
            <a:ext cx="288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Spillover from animals</a:t>
            </a:r>
            <a:endParaRPr lang="en-US" dirty="0">
              <a:solidFill>
                <a:srgbClr val="002060"/>
              </a:solidFill>
              <a:latin typeface="Helvetica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34212F-E43E-D040-8186-0F0EA85689F2}"/>
              </a:ext>
            </a:extLst>
          </p:cNvPr>
          <p:cNvSpPr txBox="1"/>
          <p:nvPr/>
        </p:nvSpPr>
        <p:spPr>
          <a:xfrm>
            <a:off x="4801795" y="3140547"/>
            <a:ext cx="283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Climate change</a:t>
            </a:r>
            <a:endParaRPr lang="en-US" dirty="0">
              <a:solidFill>
                <a:srgbClr val="002060"/>
              </a:solidFill>
              <a:latin typeface="Helvetica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DDA52A-F8D7-844D-95EE-F7A1CE8E99A1}"/>
              </a:ext>
            </a:extLst>
          </p:cNvPr>
          <p:cNvSpPr txBox="1"/>
          <p:nvPr/>
        </p:nvSpPr>
        <p:spPr>
          <a:xfrm>
            <a:off x="976407" y="6193479"/>
            <a:ext cx="4480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Urbanization and habitat fragmentation</a:t>
            </a:r>
          </a:p>
        </p:txBody>
      </p:sp>
    </p:spTree>
    <p:extLst>
      <p:ext uri="{BB962C8B-B14F-4D97-AF65-F5344CB8AC3E}">
        <p14:creationId xmlns:p14="http://schemas.microsoft.com/office/powerpoint/2010/main" val="3712625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4C00B5-2F0D-9E48-9537-61F5BE191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626" y="1640124"/>
            <a:ext cx="10468553" cy="35777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F3F357-74E1-D640-80B1-7773D4FE9A8E}"/>
              </a:ext>
            </a:extLst>
          </p:cNvPr>
          <p:cNvSpPr txBox="1"/>
          <p:nvPr/>
        </p:nvSpPr>
        <p:spPr>
          <a:xfrm>
            <a:off x="5343525" y="6550223"/>
            <a:ext cx="6976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Helvetica" pitchFamily="2" charset="0"/>
              </a:rPr>
              <a:t>Artwork from WHO Managing epidemics: key facts about major deadly diseases</a:t>
            </a:r>
          </a:p>
        </p:txBody>
      </p:sp>
    </p:spTree>
    <p:extLst>
      <p:ext uri="{BB962C8B-B14F-4D97-AF65-F5344CB8AC3E}">
        <p14:creationId xmlns:p14="http://schemas.microsoft.com/office/powerpoint/2010/main" val="1617270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27E440D-7D7F-D74E-B20A-CE637E926589}" vid="{EA31FBE0-E575-C841-B5FA-2C072F7427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navy_white_widescreen</Template>
  <TotalTime>2677</TotalTime>
  <Words>449</Words>
  <Application>Microsoft Macintosh PowerPoint</Application>
  <PresentationFormat>Widescreen</PresentationFormat>
  <Paragraphs>81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Helvetica</vt:lpstr>
      <vt:lpstr>Rockwell</vt:lpstr>
      <vt:lpstr>Office Theme</vt:lpstr>
      <vt:lpstr>How to Predict a Pandemic</vt:lpstr>
      <vt:lpstr>What is a disease? </vt:lpstr>
      <vt:lpstr>What is a disease? </vt:lpstr>
      <vt:lpstr>What drives disease outbreaks and pandemics? </vt:lpstr>
      <vt:lpstr>What drives disease outbreaks and pandemics? </vt:lpstr>
      <vt:lpstr>What drives disease outbreaks and pandemics? </vt:lpstr>
      <vt:lpstr>What drives disease outbreaks and pandemics? </vt:lpstr>
      <vt:lpstr>What drives disease outbreaks and pandemics? </vt:lpstr>
      <vt:lpstr>PowerPoint Presentation</vt:lpstr>
      <vt:lpstr>Epidemic! The Handshake Game</vt:lpstr>
      <vt:lpstr>Susceptible-Infected-Recovered Model</vt:lpstr>
      <vt:lpstr>Susceptible-Infected-Recovered-Quarantined-Vaccinated Model</vt:lpstr>
      <vt:lpstr>Discussion</vt:lpstr>
      <vt:lpstr>https://www.r-project.org/</vt:lpstr>
      <vt:lpstr>SIR Results</vt:lpstr>
      <vt:lpstr>SIRS Results</vt:lpstr>
      <vt:lpstr>Our contact information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7. Correlation, multiple regression, and model selection</dc:title>
  <dc:creator>Rachel Oidtman</dc:creator>
  <cp:lastModifiedBy>Rachel Oidtman</cp:lastModifiedBy>
  <cp:revision>115</cp:revision>
  <cp:lastPrinted>2019-05-15T11:24:12Z</cp:lastPrinted>
  <dcterms:created xsi:type="dcterms:W3CDTF">2018-04-03T17:54:14Z</dcterms:created>
  <dcterms:modified xsi:type="dcterms:W3CDTF">2020-02-14T14:49:45Z</dcterms:modified>
</cp:coreProperties>
</file>